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94" r:id="rId2"/>
    <p:sldId id="311" r:id="rId3"/>
    <p:sldId id="313" r:id="rId4"/>
    <p:sldId id="312" r:id="rId5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5FA"/>
    <a:srgbClr val="2D7AB0"/>
    <a:srgbClr val="0D395F"/>
    <a:srgbClr val="FF66FF"/>
    <a:srgbClr val="E2EDFA"/>
    <a:srgbClr val="CCE9F6"/>
    <a:srgbClr val="FFFFFF"/>
    <a:srgbClr val="800000"/>
    <a:srgbClr val="B3E4D6"/>
    <a:srgbClr val="61A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22" autoAdjust="0"/>
    <p:restoredTop sz="92895" autoAdjust="0"/>
  </p:normalViewPr>
  <p:slideViewPr>
    <p:cSldViewPr>
      <p:cViewPr varScale="1">
        <p:scale>
          <a:sx n="71" d="100"/>
          <a:sy n="71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A8CA-ABD2-406C-9010-D2F9FECF83F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E7BC4-301A-4018-8BC9-6510F72F58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421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rgbClr val="2D7AB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3"/>
            <a:ext cx="8945686" cy="648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Picture 4"/>
          <p:cNvPicPr>
            <a:picLocks noChangeAspect="1" noChangeArrowheads="1"/>
          </p:cNvPicPr>
          <p:nvPr userDrawn="1"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777803" y="763489"/>
            <a:ext cx="1187593" cy="72008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 userDrawn="1"/>
        </p:nvSpPr>
        <p:spPr>
          <a:xfrm>
            <a:off x="1691680" y="864698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ГОСУДАРСТВЕННОЕ АВТОНОМНОЕ УЧРЕЖДЕНИЕ</a:t>
            </a:r>
            <a:r>
              <a:rPr lang="ru-RU" sz="900" b="1" baseline="0" dirty="0" smtClean="0">
                <a:solidFill>
                  <a:schemeClr val="tx2"/>
                </a:solidFill>
                <a:latin typeface="Arial Narrow" pitchFamily="34" charset="0"/>
              </a:rPr>
              <a:t> </a:t>
            </a:r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ДОПОЛНИТЕЛЬНОГО ПРОФЕССИОНАЛЬНОГО ОБРАЗОВАНИЯ</a:t>
            </a:r>
            <a:endParaRPr lang="ru-RU" sz="900" b="1" baseline="0" dirty="0" smtClean="0">
              <a:solidFill>
                <a:schemeClr val="tx2"/>
              </a:solidFill>
              <a:latin typeface="Arial Narrow" pitchFamily="34" charset="0"/>
            </a:endParaRPr>
          </a:p>
          <a:p>
            <a:pPr algn="ctr"/>
            <a:r>
              <a:rPr lang="ru-RU" sz="900" b="1" dirty="0" smtClean="0">
                <a:solidFill>
                  <a:schemeClr val="tx2"/>
                </a:solidFill>
                <a:latin typeface="Arial Narrow" pitchFamily="34" charset="0"/>
              </a:rPr>
              <a:t>(ПОВЫШЕНИЯ КВАЛИФИКАЦИИ) СПЕЦИАЛИСТОВ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Arial Narrow" pitchFamily="34" charset="0"/>
              </a:rPr>
              <a:t>“СМОЛЕНСКИЙ ОБЛАСТНОЙ ИНСТИТУТ РАЗВИТИЯ ОБРАЗОВАНИЯ”</a:t>
            </a:r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287797756"/>
              </p:ext>
            </p:extLst>
          </p:nvPr>
        </p:nvGraphicFramePr>
        <p:xfrm>
          <a:off x="5418474" y="6165304"/>
          <a:ext cx="3634717" cy="427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CorelDRAW" r:id="rId5" imgW="4074482" imgH="480060" progId="CorelDraw.Graphic.16">
                  <p:embed/>
                </p:oleObj>
              </mc:Choice>
              <mc:Fallback>
                <p:oleObj name="CorelDRAW" r:id="rId5" imgW="4074482" imgH="48006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18474" y="6165304"/>
                        <a:ext cx="3634717" cy="427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3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9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20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Владелец\Desktop\обложка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116634"/>
            <a:ext cx="8945686" cy="674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Picture 4"/>
          <p:cNvPicPr>
            <a:picLocks noChangeAspect="1" noChangeArrowheads="1"/>
          </p:cNvPicPr>
          <p:nvPr userDrawn="1"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6638900" y="5318050"/>
            <a:ext cx="2314600" cy="14034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7666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63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40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33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245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gradFill>
          <a:gsLst>
            <a:gs pos="0">
              <a:schemeClr val="accent2"/>
            </a:gs>
            <a:gs pos="50000">
              <a:schemeClr val="bg1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Скругленный прямоугольник 6"/>
          <p:cNvSpPr/>
          <p:nvPr userDrawn="1"/>
        </p:nvSpPr>
        <p:spPr>
          <a:xfrm>
            <a:off x="107504" y="116632"/>
            <a:ext cx="8928992" cy="6624736"/>
          </a:xfrm>
          <a:prstGeom prst="roundRect">
            <a:avLst>
              <a:gd name="adj" fmla="val 7256"/>
            </a:avLst>
          </a:prstGeom>
          <a:gradFill>
            <a:gsLst>
              <a:gs pos="0">
                <a:srgbClr val="2D7AB0"/>
              </a:gs>
              <a:gs pos="50000">
                <a:schemeClr val="bg1"/>
              </a:gs>
              <a:gs pos="100000">
                <a:srgbClr val="2D7AB0"/>
              </a:gs>
            </a:gsLst>
            <a:lin ang="5400000" scaled="0"/>
          </a:gradFill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 userDrawn="1"/>
        </p:nvSpPr>
        <p:spPr>
          <a:xfrm>
            <a:off x="270000" y="261000"/>
            <a:ext cx="8604000" cy="6336000"/>
          </a:xfrm>
          <a:prstGeom prst="roundRect">
            <a:avLst>
              <a:gd name="adj" fmla="val 7256"/>
            </a:avLst>
          </a:prstGeom>
          <a:ln w="3175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4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762"/>
          <a:stretch/>
        </p:blipFill>
        <p:spPr bwMode="auto">
          <a:xfrm>
            <a:off x="8100392" y="6165304"/>
            <a:ext cx="831313" cy="504055"/>
          </a:xfrm>
          <a:prstGeom prst="rect">
            <a:avLst/>
          </a:prstGeom>
          <a:noFill/>
          <a:ln>
            <a:noFill/>
          </a:ln>
          <a:effectLst>
            <a:outerShdw blurRad="25400" dist="12700" dir="3600000" algn="ctr" rotWithShape="0">
              <a:schemeClr val="bg1"/>
            </a:outerShdw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240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676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85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F9C0E-67A6-4722-94DD-8BF1CDD30AC7}" type="datetimeFigureOut">
              <a:rPr lang="ru-RU" smtClean="0"/>
              <a:t>27.10.2015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F82D-8E8D-4174-977C-D5BEB6B7E0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50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sve71309149@yandex.ru" TargetMode="External"/><Relationship Id="rId2" Type="http://schemas.openxmlformats.org/officeDocument/2006/relationships/hyperlink" Target="mailto:lornet25@yandex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oliakowa.in@yandex.ru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centr072007@yandex.ru" TargetMode="External"/><Relationship Id="rId2" Type="http://schemas.openxmlformats.org/officeDocument/2006/relationships/hyperlink" Target="mailto:poliakowa.in@yandex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79156342660@yandex.ru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3;&#1072;&#1085;%20&#1054;&#1052;&#1054;%20&#1057;&#1086;&#1094;%20&#1055;&#1077;&#1076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688032" y="2060848"/>
            <a:ext cx="7772400" cy="2088232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Бюро МО </a:t>
            </a:r>
            <a:r>
              <a:rPr lang="ru-RU" sz="3200" b="1" dirty="0"/>
              <a:t>социальных педагогов Смоленской области</a:t>
            </a:r>
            <a:endParaRPr lang="ru-RU" sz="3200" dirty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0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764704"/>
            <a:ext cx="8229600" cy="4306490"/>
          </a:xfrm>
        </p:spPr>
        <p:txBody>
          <a:bodyPr>
            <a:normAutofit fontScale="90000"/>
          </a:bodyPr>
          <a:lstStyle/>
          <a:p>
            <a:pPr algn="l"/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Координатор: </a:t>
            </a:r>
            <a:r>
              <a:rPr lang="ru-RU" sz="2000" u="sng" dirty="0" smtClean="0">
                <a:latin typeface="+mn-lt"/>
              </a:rPr>
              <a:t>Нетребенко Лариса Викторовна,</a:t>
            </a: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u="sng" dirty="0" smtClean="0"/>
              <a:t>ГАУ </a:t>
            </a:r>
            <a:r>
              <a:rPr lang="ru-RU" sz="2000" u="sng" dirty="0"/>
              <a:t>ДПОС СОИРО г. Смоленск</a:t>
            </a:r>
            <a:br>
              <a:rPr lang="ru-RU" sz="2000" u="sng" dirty="0"/>
            </a:br>
            <a:r>
              <a:rPr lang="ru-RU" sz="2000" u="sng" dirty="0"/>
              <a:t>тел. </a:t>
            </a:r>
            <a:r>
              <a:rPr lang="ru-RU" sz="2000" u="sng" dirty="0" smtClean="0"/>
              <a:t>8(4812)38-95-51</a:t>
            </a:r>
            <a:r>
              <a:rPr lang="ru-RU" sz="2000" u="sng" dirty="0"/>
              <a:t/>
            </a:r>
            <a:br>
              <a:rPr lang="ru-RU" sz="2000" u="sng" dirty="0"/>
            </a:br>
            <a:r>
              <a:rPr lang="ru-RU" sz="2000" u="sng" dirty="0"/>
              <a:t>адрес эл. </a:t>
            </a:r>
            <a:r>
              <a:rPr lang="ru-RU" sz="2000" u="sng" dirty="0" smtClean="0"/>
              <a:t>почты </a:t>
            </a:r>
            <a:r>
              <a:rPr lang="ru-RU" sz="2000" u="sng" dirty="0"/>
              <a:t>– </a:t>
            </a:r>
            <a:r>
              <a:rPr lang="en-US" sz="1800" dirty="0" smtClean="0">
                <a:hlinkClick r:id="rId2"/>
              </a:rPr>
              <a:t>lornet25@yandex.ru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Васицева Светлана Адольфовна, </a:t>
            </a:r>
            <a:br>
              <a:rPr lang="ru-RU" sz="2000" u="sng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ГАУ ДПОС СОИРО г. Смоленск</a:t>
            </a:r>
            <a:br>
              <a:rPr lang="ru-RU" sz="2000" u="sng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тел. 8(4812)32-75-35, 8-905-697-79-31</a:t>
            </a:r>
            <a:br>
              <a:rPr lang="ru-RU" sz="2000" u="sng" dirty="0" smtClean="0">
                <a:latin typeface="+mn-lt"/>
              </a:rPr>
            </a:br>
            <a:r>
              <a:rPr lang="ru-RU" sz="2000" u="sng" dirty="0"/>
              <a:t>адрес эл. </a:t>
            </a:r>
            <a:r>
              <a:rPr lang="ru-RU" sz="2000" u="sng" dirty="0" smtClean="0"/>
              <a:t>почты – </a:t>
            </a:r>
            <a:r>
              <a:rPr lang="en-US" sz="2000" u="sng" dirty="0" smtClean="0">
                <a:hlinkClick r:id="rId3"/>
              </a:rPr>
              <a:t>sve71309149@yandex.ru</a:t>
            </a:r>
            <a:r>
              <a:rPr lang="en-US" sz="2000" u="sng" dirty="0" smtClean="0"/>
              <a:t/>
            </a:r>
            <a:br>
              <a:rPr lang="en-US" sz="2000" u="sng" dirty="0" smtClean="0"/>
            </a:br>
            <a:r>
              <a:rPr lang="ru-RU" sz="2000" b="1" dirty="0" smtClean="0">
                <a:latin typeface="+mn-lt"/>
              </a:rPr>
              <a:t/>
            </a:r>
            <a:br>
              <a:rPr lang="ru-RU" sz="2000" b="1" dirty="0" smtClean="0">
                <a:latin typeface="+mn-lt"/>
              </a:rPr>
            </a:br>
            <a:r>
              <a:rPr lang="ru-RU" sz="2000" b="1" dirty="0" smtClean="0">
                <a:latin typeface="+mn-lt"/>
              </a:rPr>
              <a:t>Председатель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u="sng" dirty="0">
                <a:latin typeface="+mn-lt"/>
              </a:rPr>
              <a:t>Полякова Ирина Юрьевна, </a:t>
            </a:r>
            <a:r>
              <a:rPr lang="ru-RU" sz="2000" u="sng" dirty="0" smtClean="0">
                <a:latin typeface="+mn-lt"/>
              </a:rPr>
              <a:t/>
            </a:r>
            <a:br>
              <a:rPr lang="ru-RU" sz="2000" u="sng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СОГБОУ </a:t>
            </a:r>
            <a:r>
              <a:rPr lang="ru-RU" sz="2000" u="sng" dirty="0">
                <a:latin typeface="+mn-lt"/>
              </a:rPr>
              <a:t>«</a:t>
            </a:r>
            <a:r>
              <a:rPr lang="ru-RU" sz="2000" u="sng" dirty="0" err="1">
                <a:latin typeface="+mn-lt"/>
              </a:rPr>
              <a:t>ЦДиК</a:t>
            </a:r>
            <a:r>
              <a:rPr lang="ru-RU" sz="2000" u="sng" dirty="0">
                <a:latin typeface="+mn-lt"/>
              </a:rPr>
              <a:t>» г.</a:t>
            </a:r>
            <a:r>
              <a:rPr lang="ru-RU" sz="2000" dirty="0">
                <a:latin typeface="+mn-lt"/>
              </a:rPr>
              <a:t> _</a:t>
            </a:r>
            <a:r>
              <a:rPr lang="ru-RU" sz="2000" u="sng" dirty="0" smtClean="0">
                <a:latin typeface="+mn-lt"/>
              </a:rPr>
              <a:t>Смоленск</a:t>
            </a:r>
            <a:r>
              <a:rPr lang="ru-RU" sz="2000" dirty="0" smtClean="0">
                <a:latin typeface="+mn-lt"/>
              </a:rPr>
              <a:t>, </a:t>
            </a:r>
            <a:br>
              <a:rPr lang="ru-RU" sz="2000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тел</a:t>
            </a:r>
            <a:r>
              <a:rPr lang="ru-RU" sz="2000" u="sng" dirty="0">
                <a:latin typeface="+mn-lt"/>
              </a:rPr>
              <a:t>. 8-951-700-62-35, </a:t>
            </a:r>
            <a:r>
              <a:rPr lang="ru-RU" sz="2000" u="sng" dirty="0" smtClean="0">
                <a:latin typeface="+mn-lt"/>
              </a:rPr>
              <a:t/>
            </a:r>
            <a:br>
              <a:rPr lang="ru-RU" sz="2000" u="sng" dirty="0" smtClean="0">
                <a:latin typeface="+mn-lt"/>
              </a:rPr>
            </a:br>
            <a:r>
              <a:rPr lang="ru-RU" sz="2000" u="sng" dirty="0" smtClean="0">
                <a:latin typeface="+mn-lt"/>
              </a:rPr>
              <a:t>адрес </a:t>
            </a:r>
            <a:r>
              <a:rPr lang="ru-RU" sz="2000" u="sng" dirty="0">
                <a:latin typeface="+mn-lt"/>
              </a:rPr>
              <a:t>эл. почты</a:t>
            </a:r>
            <a:r>
              <a:rPr lang="ru-RU" sz="2000" dirty="0">
                <a:latin typeface="+mn-lt"/>
              </a:rPr>
              <a:t> - </a:t>
            </a:r>
            <a:r>
              <a:rPr lang="en-US" sz="2000" b="1" u="sng" dirty="0" err="1">
                <a:latin typeface="+mn-lt"/>
                <a:hlinkClick r:id="rId4"/>
              </a:rPr>
              <a:t>poliakowa</a:t>
            </a:r>
            <a:r>
              <a:rPr lang="ru-RU" sz="2000" b="1" u="sng" dirty="0">
                <a:latin typeface="+mn-lt"/>
                <a:hlinkClick r:id="rId4"/>
              </a:rPr>
              <a:t>.</a:t>
            </a:r>
            <a:r>
              <a:rPr lang="en-US" sz="2000" b="1" u="sng" dirty="0">
                <a:latin typeface="+mn-lt"/>
                <a:hlinkClick r:id="rId4"/>
              </a:rPr>
              <a:t>in</a:t>
            </a:r>
            <a:r>
              <a:rPr lang="ru-RU" sz="2000" b="1" u="sng" dirty="0">
                <a:latin typeface="+mn-lt"/>
                <a:hlinkClick r:id="rId4"/>
              </a:rPr>
              <a:t>@</a:t>
            </a:r>
            <a:r>
              <a:rPr lang="en-US" sz="2000" b="1" u="sng" dirty="0" err="1">
                <a:latin typeface="+mn-lt"/>
                <a:hlinkClick r:id="rId4"/>
              </a:rPr>
              <a:t>yandex</a:t>
            </a:r>
            <a:r>
              <a:rPr lang="ru-RU" sz="2000" b="1" u="sng" dirty="0">
                <a:latin typeface="+mn-lt"/>
                <a:hlinkClick r:id="rId4"/>
              </a:rPr>
              <a:t>.</a:t>
            </a:r>
            <a:r>
              <a:rPr lang="en-US" sz="2000" b="1" u="sng" dirty="0" err="1" smtClean="0">
                <a:latin typeface="+mn-lt"/>
                <a:hlinkClick r:id="rId4"/>
              </a:rPr>
              <a:t>ru</a:t>
            </a:r>
            <a:endParaRPr lang="ru-RU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1734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+mn-lt"/>
              </a:rPr>
              <a:t>Члены бюро </a:t>
            </a:r>
            <a:r>
              <a:rPr lang="ru-RU" sz="2400" b="1" dirty="0" smtClean="0">
                <a:latin typeface="+mn-lt"/>
              </a:rPr>
              <a:t>МО </a:t>
            </a:r>
            <a:r>
              <a:rPr lang="ru-RU" sz="2400" b="1" dirty="0">
                <a:latin typeface="+mn-lt"/>
              </a:rPr>
              <a:t>социальных педагогов </a:t>
            </a:r>
            <a:r>
              <a:rPr lang="ru-RU" sz="2400" b="1" dirty="0" smtClean="0">
                <a:latin typeface="+mn-lt"/>
              </a:rPr>
              <a:t/>
            </a:r>
            <a:br>
              <a:rPr lang="ru-RU" sz="2400" b="1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Смоленской </a:t>
            </a:r>
            <a:r>
              <a:rPr lang="ru-RU" sz="2400" b="1" dirty="0">
                <a:latin typeface="+mn-lt"/>
              </a:rPr>
              <a:t>области</a:t>
            </a:r>
            <a:endParaRPr lang="ru-RU" sz="2400" dirty="0">
              <a:latin typeface="+mn-lt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254251"/>
              </p:ext>
            </p:extLst>
          </p:nvPr>
        </p:nvGraphicFramePr>
        <p:xfrm>
          <a:off x="457200" y="1644441"/>
          <a:ext cx="8229601" cy="5147251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56400"/>
                <a:gridCol w="1122096"/>
                <a:gridCol w="1236160"/>
                <a:gridCol w="1330590"/>
                <a:gridCol w="1223067"/>
                <a:gridCol w="517969"/>
                <a:gridCol w="532960"/>
                <a:gridCol w="2010359"/>
              </a:tblGrid>
              <a:tr h="4466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Муниципальное образование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ФИО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Место работы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Должность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Общий стаж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Стаж работы в МО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Контактная информация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868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Смоленский район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marL="0" marR="5715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/>
                          <a:ea typeface="Calibri"/>
                        </a:rPr>
                        <a:t>Еременко Валентина Денисовна</a:t>
                      </a:r>
                    </a:p>
                    <a:p>
                      <a:pPr marL="457200" marR="57150" indent="3302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</a:rPr>
                        <a:t>МБОУ </a:t>
                      </a:r>
                      <a:r>
                        <a:rPr lang="ru-RU" sz="1100" dirty="0" err="1" smtClean="0">
                          <a:effectLst/>
                          <a:latin typeface="Times New Roman"/>
                          <a:ea typeface="Calibri"/>
                        </a:rPr>
                        <a:t>Хохловская</a:t>
                      </a:r>
                      <a:r>
                        <a:rPr lang="ru-RU" sz="1100" baseline="0" dirty="0" smtClean="0">
                          <a:effectLst/>
                          <a:latin typeface="Times New Roman"/>
                          <a:ea typeface="Calibri"/>
                        </a:rPr>
                        <a:t> СШ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педагог </a:t>
                      </a:r>
                      <a:r>
                        <a:rPr lang="ru-RU" sz="1100" dirty="0" smtClean="0">
                          <a:effectLst/>
                        </a:rPr>
                        <a:t>высшая </a:t>
                      </a:r>
                      <a:r>
                        <a:rPr lang="ru-RU" sz="1100" dirty="0">
                          <a:effectLst/>
                        </a:rPr>
                        <a:t>категория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29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521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Сафоновский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район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Фёдорова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Марина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Ивановна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МБОУ СОШ №8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 первая категория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27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8-951-693-82-51 shkola8safonovo@rambler.ru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karmen</a:t>
                      </a:r>
                      <a:r>
                        <a:rPr lang="ru-RU" sz="1100" dirty="0">
                          <a:effectLst/>
                        </a:rPr>
                        <a:t>-7-00@</a:t>
                      </a:r>
                      <a:r>
                        <a:rPr lang="en-US" sz="1100" dirty="0">
                          <a:effectLst/>
                        </a:rPr>
                        <a:t>mail</a:t>
                      </a:r>
                      <a:r>
                        <a:rPr lang="ru-RU" sz="1100" dirty="0">
                          <a:effectLst/>
                        </a:rPr>
                        <a:t>.</a:t>
                      </a:r>
                      <a:r>
                        <a:rPr lang="en-US" sz="1100" dirty="0" err="1">
                          <a:effectLst/>
                        </a:rPr>
                        <a:t>ru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694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Смоленский район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Ковалева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Татьяна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Александровна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МБОУ Кощинская СШ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 высшая категория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89082813474,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kovaleva</a:t>
                      </a:r>
                      <a:r>
                        <a:rPr lang="ru-RU" sz="1100">
                          <a:effectLst/>
                        </a:rPr>
                        <a:t>-34-74@</a:t>
                      </a:r>
                      <a:r>
                        <a:rPr lang="en-US" sz="1100">
                          <a:effectLst/>
                        </a:rPr>
                        <a:t>yandex</a:t>
                      </a:r>
                      <a:r>
                        <a:rPr lang="ru-RU" sz="1100">
                          <a:effectLst/>
                        </a:rPr>
                        <a:t>.</a:t>
                      </a:r>
                      <a:r>
                        <a:rPr lang="en-US" sz="1100">
                          <a:effectLst/>
                        </a:rPr>
                        <a:t>ru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5210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Ярцевский район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Дмитриченко Елена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Владимировна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ЯМЦ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8-908-28-78-917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5427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Хиславичский район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Терещенкова Ирина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Николаевна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МБОУ </a:t>
                      </a:r>
                      <a:br>
                        <a:rPr lang="ru-RU" sz="1100">
                          <a:effectLst/>
                        </a:rPr>
                      </a:br>
                      <a:r>
                        <a:rPr lang="ru-RU" sz="1100">
                          <a:effectLst/>
                        </a:rPr>
                        <a:t>«Хиславичская СШ»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педагог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8-904-281-34-74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Hislavicisool@yandex.ru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694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г. Смоленск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Полякова Ирина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Юрьевна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СОГБОУ «ЦДиК»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председатель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методист, социальный педагог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u="sng" dirty="0" err="1">
                          <a:effectLst/>
                          <a:hlinkClick r:id="rId2"/>
                        </a:rPr>
                        <a:t>poliakowa</a:t>
                      </a:r>
                      <a:r>
                        <a:rPr lang="ru-RU" sz="11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100" u="sng" dirty="0">
                          <a:effectLst/>
                          <a:hlinkClick r:id="rId2"/>
                        </a:rPr>
                        <a:t>in</a:t>
                      </a:r>
                      <a:r>
                        <a:rPr lang="ru-RU" sz="1100" u="sng" dirty="0">
                          <a:effectLst/>
                          <a:hlinkClick r:id="rId2"/>
                        </a:rPr>
                        <a:t>@</a:t>
                      </a:r>
                      <a:r>
                        <a:rPr lang="en-US" sz="1100" u="sng" dirty="0" err="1">
                          <a:effectLst/>
                          <a:hlinkClick r:id="rId2"/>
                        </a:rPr>
                        <a:t>yandex</a:t>
                      </a:r>
                      <a:r>
                        <a:rPr lang="ru-RU" sz="1100" u="sng" dirty="0">
                          <a:effectLst/>
                          <a:hlinkClick r:id="rId2"/>
                        </a:rPr>
                        <a:t>.</a:t>
                      </a:r>
                      <a:r>
                        <a:rPr lang="en-US" sz="1100" u="sng" dirty="0" err="1">
                          <a:effectLst/>
                          <a:hlinkClick r:id="rId2"/>
                        </a:rPr>
                        <a:t>ru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u="sng" dirty="0" err="1">
                          <a:effectLst/>
                          <a:hlinkClick r:id="rId3"/>
                        </a:rPr>
                        <a:t>centr</a:t>
                      </a:r>
                      <a:r>
                        <a:rPr lang="ru-RU" sz="1100" u="sng" dirty="0">
                          <a:effectLst/>
                          <a:hlinkClick r:id="rId3"/>
                        </a:rPr>
                        <a:t>072007@</a:t>
                      </a:r>
                      <a:r>
                        <a:rPr lang="en-US" sz="1100" u="sng" dirty="0" err="1">
                          <a:effectLst/>
                          <a:hlinkClick r:id="rId3"/>
                        </a:rPr>
                        <a:t>yandex</a:t>
                      </a:r>
                      <a:r>
                        <a:rPr lang="ru-RU" sz="1100" u="sng" dirty="0">
                          <a:effectLst/>
                          <a:hlinkClick r:id="rId3"/>
                        </a:rPr>
                        <a:t>.</a:t>
                      </a:r>
                      <a:r>
                        <a:rPr lang="en-US" sz="1100" u="sng" dirty="0" err="1">
                          <a:effectLst/>
                          <a:hlinkClick r:id="rId3"/>
                        </a:rPr>
                        <a:t>ru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(для Поляковой И.Ю.)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8-9517-00-62-35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  <a:tr h="694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</a:rPr>
                        <a:t>г. Смоленск</a:t>
                      </a:r>
                      <a:endParaRPr lang="ru-RU" sz="11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</a:rPr>
                        <a:t>Кондратюк Людмила Николаевна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/>
                          <a:ea typeface="Calibri"/>
                        </a:rPr>
                        <a:t>МБОУ СОШ № 40</a:t>
                      </a: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социальный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педагог высшая категория</a:t>
                      </a:r>
                      <a:endParaRPr lang="ru-RU" sz="11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8-9</a:t>
                      </a:r>
                      <a:r>
                        <a:rPr lang="ru-RU" sz="1100" dirty="0" smtClean="0">
                          <a:effectLst/>
                        </a:rPr>
                        <a:t>15</a:t>
                      </a:r>
                      <a:r>
                        <a:rPr lang="en-US" sz="1100" dirty="0" smtClean="0">
                          <a:effectLst/>
                        </a:rPr>
                        <a:t>-</a:t>
                      </a:r>
                      <a:r>
                        <a:rPr lang="ru-RU" sz="1100" dirty="0" smtClean="0">
                          <a:effectLst/>
                        </a:rPr>
                        <a:t>634-26-60</a:t>
                      </a:r>
                      <a:endParaRPr lang="ru-RU" sz="1100" dirty="0" smtClean="0">
                        <a:effectLst/>
                        <a:latin typeface="Times New Roman"/>
                        <a:ea typeface="Calibri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79156342660@yandex.ru</a:t>
                      </a:r>
                      <a:endParaRPr lang="ru-RU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55829" marR="5582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88220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426170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+mn-lt"/>
                <a:hlinkClick r:id="rId2" action="ppaction://hlinkfile"/>
              </a:rPr>
              <a:t>План работы </a:t>
            </a:r>
            <a:r>
              <a:rPr lang="ru-RU" sz="2000" dirty="0">
                <a:latin typeface="+mn-lt"/>
                <a:hlinkClick r:id="rId2" action="ppaction://hlinkfile"/>
              </a:rPr>
              <a:t/>
            </a:r>
            <a:br>
              <a:rPr lang="ru-RU" sz="2000" dirty="0">
                <a:latin typeface="+mn-lt"/>
                <a:hlinkClick r:id="rId2" action="ppaction://hlinkfile"/>
              </a:rPr>
            </a:br>
            <a:r>
              <a:rPr lang="ru-RU" sz="2000" b="1" dirty="0">
                <a:latin typeface="+mn-lt"/>
                <a:hlinkClick r:id="rId2" action="ppaction://hlinkfile"/>
              </a:rPr>
              <a:t>областного методического объединения </a:t>
            </a:r>
            <a:r>
              <a:rPr lang="ru-RU" sz="2000" dirty="0">
                <a:latin typeface="+mn-lt"/>
                <a:hlinkClick r:id="rId2" action="ppaction://hlinkfile"/>
              </a:rPr>
              <a:t/>
            </a:r>
            <a:br>
              <a:rPr lang="ru-RU" sz="2000" dirty="0">
                <a:latin typeface="+mn-lt"/>
                <a:hlinkClick r:id="rId2" action="ppaction://hlinkfile"/>
              </a:rPr>
            </a:br>
            <a:r>
              <a:rPr lang="ru-RU" sz="2000" b="1" dirty="0">
                <a:latin typeface="+mn-lt"/>
                <a:hlinkClick r:id="rId2" action="ppaction://hlinkfile"/>
              </a:rPr>
              <a:t>социальных педагогов Смоленской области</a:t>
            </a:r>
            <a:r>
              <a:rPr lang="ru-RU" sz="2000" dirty="0">
                <a:latin typeface="+mn-lt"/>
                <a:hlinkClick r:id="rId2" action="ppaction://hlinkfile"/>
              </a:rPr>
              <a:t/>
            </a:r>
            <a:br>
              <a:rPr lang="ru-RU" sz="2000" dirty="0">
                <a:latin typeface="+mn-lt"/>
                <a:hlinkClick r:id="rId2" action="ppaction://hlinkfile"/>
              </a:rPr>
            </a:br>
            <a:r>
              <a:rPr lang="ru-RU" sz="2000" b="1" dirty="0">
                <a:latin typeface="+mn-lt"/>
                <a:hlinkClick r:id="rId2" action="ppaction://hlinkfile"/>
              </a:rPr>
              <a:t>на 2015-2016 учебный </a:t>
            </a:r>
            <a:r>
              <a:rPr lang="ru-RU" sz="2000" b="1" dirty="0" smtClean="0">
                <a:latin typeface="+mn-lt"/>
                <a:hlinkClick r:id="rId2" action="ppaction://hlinkfile"/>
              </a:rPr>
              <a:t>год</a:t>
            </a:r>
            <a:endParaRPr lang="ru-RU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181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1139</TotalTime>
  <Words>161</Words>
  <Application>Microsoft Office PowerPoint</Application>
  <PresentationFormat>Экран (4:3)</PresentationFormat>
  <Paragraphs>85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CorelDRAW</vt:lpstr>
      <vt:lpstr>Бюро МО социальных педагогов Смоленской области</vt:lpstr>
      <vt:lpstr> Координатор: Нетребенко Лариса Викторовна, ГАУ ДПОС СОИРО г. Смоленск тел. 8(4812)38-95-51 адрес эл. почты – lornet25@yandex.ru  Васицева Светлана Адольфовна,  ГАУ ДПОС СОИРО г. Смоленск тел. 8(4812)32-75-35, 8-905-697-79-31 адрес эл. почты – sve71309149@yandex.ru  Председатель Полякова Ирина Юрьевна,  СОГБОУ «ЦДиК» г. _Смоленск,  тел. 8-951-700-62-35,  адрес эл. почты - poliakowa.in@yandex.ru</vt:lpstr>
      <vt:lpstr>Члены бюро МО социальных педагогов  Смоленской области</vt:lpstr>
      <vt:lpstr>План работы  областного методического объединения  социальных педагогов Смоленской области на 2015-2016 учебный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ВСА</cp:lastModifiedBy>
  <cp:revision>108</cp:revision>
  <cp:lastPrinted>2015-06-10T06:33:12Z</cp:lastPrinted>
  <dcterms:created xsi:type="dcterms:W3CDTF">2014-10-13T16:05:55Z</dcterms:created>
  <dcterms:modified xsi:type="dcterms:W3CDTF">2015-10-27T06:55:17Z</dcterms:modified>
</cp:coreProperties>
</file>